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74" r:id="rId5"/>
    <p:sldId id="258" r:id="rId6"/>
    <p:sldId id="259" r:id="rId7"/>
    <p:sldId id="260" r:id="rId8"/>
    <p:sldId id="275" r:id="rId9"/>
    <p:sldId id="261" r:id="rId10"/>
    <p:sldId id="262" r:id="rId11"/>
    <p:sldId id="276" r:id="rId12"/>
    <p:sldId id="263" r:id="rId13"/>
    <p:sldId id="277" r:id="rId14"/>
    <p:sldId id="264" r:id="rId15"/>
    <p:sldId id="273" r:id="rId16"/>
    <p:sldId id="278" r:id="rId17"/>
    <p:sldId id="272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&#1073;&#1084;&#1101;.&#1086;&#1088;&#1075;/index.php/%D0%9A%D0%9E%D0%9C%D0%9F%D0%9B%D0%95%D0%9C%D0%95%D0%9D%D0%A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23528" y="731520"/>
            <a:ext cx="8352928" cy="34747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Бактерицидная активность сыворотки крови новорожденных телят. </a:t>
            </a:r>
          </a:p>
          <a:p>
            <a:r>
              <a:rPr lang="ru-RU" sz="3200" dirty="0"/>
              <a:t>Комплементарная активность сыворотки крови. </a:t>
            </a:r>
          </a:p>
          <a:p>
            <a:r>
              <a:rPr lang="ru-RU" sz="3200" dirty="0" err="1"/>
              <a:t>Лизоцимная</a:t>
            </a:r>
            <a:r>
              <a:rPr lang="ru-RU" sz="3200" dirty="0"/>
              <a:t> активность сыворотки крови. </a:t>
            </a:r>
          </a:p>
          <a:p>
            <a:r>
              <a:rPr lang="ru-RU" sz="3200" dirty="0" err="1"/>
              <a:t>Пропердиновая</a:t>
            </a:r>
            <a:r>
              <a:rPr lang="ru-RU" sz="3200" dirty="0"/>
              <a:t> активность сыворотки крови.</a:t>
            </a:r>
          </a:p>
        </p:txBody>
      </p:sp>
    </p:spTree>
    <p:extLst>
      <p:ext uri="{BB962C8B-B14F-4D97-AF65-F5344CB8AC3E}">
        <p14:creationId xmlns:p14="http://schemas.microsoft.com/office/powerpoint/2010/main" val="3624791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3512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Комплементарная активность сыворотки </a:t>
            </a:r>
            <a:r>
              <a:rPr lang="ru-RU" sz="2400" dirty="0"/>
              <a:t>— также один из существенных факторов неспецифического иммунитета, способствующий лизису сенсибилизированных инфекционных агентов. Нарастание его титра является показателем степени десенсибилизации и указывает на восстановление защитных сил организма. К моменту обследования, как правило, в острой фазе течения патологического процесса у подавляющего числа больных титры комплемента не превышали нормы— 0,06. Нами также изучены титры изо- и </a:t>
            </a:r>
            <a:r>
              <a:rPr lang="ru-RU" sz="2400" dirty="0" err="1"/>
              <a:t>гетероагглютининов</a:t>
            </a:r>
            <a:r>
              <a:rPr lang="ru-RU" sz="2400" dirty="0"/>
              <a:t>, которые являются показателем потенциальной способности организма к выработке иммунных антител. Средние титры изо- и </a:t>
            </a:r>
            <a:r>
              <a:rPr lang="ru-RU" sz="2400" dirty="0" err="1"/>
              <a:t>гетероантител</a:t>
            </a:r>
            <a:r>
              <a:rPr lang="ru-RU" sz="2400" dirty="0"/>
              <a:t> в сыворотке крови больных были снижены в момент поступления, возможно, вследствие длительной интоксикации, а также нерациональной антибиотикотерапии. </a:t>
            </a:r>
          </a:p>
        </p:txBody>
      </p:sp>
    </p:spTree>
    <p:extLst>
      <p:ext uri="{BB962C8B-B14F-4D97-AF65-F5344CB8AC3E}">
        <p14:creationId xmlns:p14="http://schemas.microsoft.com/office/powerpoint/2010/main" val="377040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379D02-14CD-4F6E-810B-B0B0C570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7C0DFF-78C0-43A4-B750-9F1378357F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352928" cy="3474720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По мнению большинства авторов основная роль в механизме защиты против стафилококков принадлежат антитоксическому фактору. Ввиду того, что основным бактериальным агентом, выделяемым из легочных полостей, является стафилококк, естественно было бы ожидать у таких больных повышение титра </a:t>
            </a:r>
            <a:r>
              <a:rPr lang="ru-RU" dirty="0" err="1"/>
              <a:t>антистафилолизина</a:t>
            </a:r>
            <a:r>
              <a:rPr lang="ru-RU" dirty="0"/>
              <a:t> в крови. Оказалось, что только у 1/3 больных эти титры превышали 1 АЕ/мл сыворотки, а у остальных были в пределах 0,26—1 АЕ/мл. Таким образом, анализируя полученные данные, можно говорить о снижении уровня неспецифической реактивности у больных хроническими нагноениями легких, что проявляется в резком снижении фагоцитарной активности лейкоцитов, титра изо- и </a:t>
            </a:r>
            <a:r>
              <a:rPr lang="ru-RU" dirty="0" err="1"/>
              <a:t>гетероагглютининов</a:t>
            </a:r>
            <a:r>
              <a:rPr lang="ru-RU" dirty="0"/>
              <a:t>. Нормальные средние цифры титра комплемента должны быть более высокими в период обострения процесса. При этом показатели уровня специфической защиты (титр антитоксических антител) также, в основном, были невысокими.</a:t>
            </a:r>
          </a:p>
        </p:txBody>
      </p:sp>
    </p:spTree>
    <p:extLst>
      <p:ext uri="{BB962C8B-B14F-4D97-AF65-F5344CB8AC3E}">
        <p14:creationId xmlns:p14="http://schemas.microsoft.com/office/powerpoint/2010/main" val="657367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94692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/>
              <a:t>Лизоцим (мурамидаза) </a:t>
            </a:r>
            <a:r>
              <a:rPr lang="ru-RU" sz="2400" dirty="0"/>
              <a:t>— низкомолекулярный фермент лизосом лейкоцитов крови. Состоит из 114 аминокислот. В больших концентрациях содержится в секретах (слюне, слезах, молозиве). Играет существенную роль в неспецифической </a:t>
            </a:r>
            <a:r>
              <a:rPr lang="ru-RU" sz="2400" dirty="0" err="1"/>
              <a:t>противоинфекционной</a:t>
            </a:r>
            <a:r>
              <a:rPr lang="ru-RU" sz="2400" dirty="0"/>
              <a:t> резистентности. Обладает противомикробной активностью по отношению к грамположительным и (в меньшей степени) к грамотрицательным микроорганизмам. Активность лизоцима в биологических жидкостях определяют по его специфическому эффекту по отношению к тест-культуре грамположительного микроба — </a:t>
            </a:r>
            <a:r>
              <a:rPr lang="ru-RU" sz="2400" dirty="0" err="1"/>
              <a:t>Micrococcus</a:t>
            </a:r>
            <a:r>
              <a:rPr lang="ru-RU" sz="2400" dirty="0"/>
              <a:t> </a:t>
            </a:r>
            <a:r>
              <a:rPr lang="ru-RU" sz="2400" dirty="0" err="1"/>
              <a:t>lysodeicticus</a:t>
            </a:r>
            <a:r>
              <a:rPr lang="ru-RU" sz="2400" dirty="0"/>
              <a:t>. Обычно с этой целью используется ацетоновый порошок клеточной стенки данного микроорганизма.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2027269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A356A0-C27F-4525-A39A-7C7D5420C5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40960" cy="6840760"/>
          </a:xfrm>
        </p:spPr>
        <p:txBody>
          <a:bodyPr>
            <a:normAutofit fontScale="40000" lnSpcReduction="20000"/>
          </a:bodyPr>
          <a:lstStyle/>
          <a:p>
            <a:pPr algn="ctr" fontAlgn="base"/>
            <a:r>
              <a:rPr lang="ru-RU" sz="6000" dirty="0"/>
              <a:t>Порошок смешивают с расплавленным и охлажденным до 45-50°С агар-агаром и разливают по чашкам Петри. После застывания этой среды в ней проделывают лунки, заполняют большинство из них испытуемой жидкостью (слюной, сывороткой крови), а контрольные — стандартным лизоцимом в разных разведениях (концентрации). Инкубируют при 37°С в течение 18-24 ч.</a:t>
            </a:r>
          </a:p>
          <a:p>
            <a:pPr algn="ctr" fontAlgn="base"/>
            <a:r>
              <a:rPr lang="ru-RU" sz="6000" dirty="0"/>
              <a:t>В результате литического эффекта лизоцима в </a:t>
            </a:r>
            <a:r>
              <a:rPr lang="ru-RU" sz="6000" dirty="0" err="1"/>
              <a:t>агаре</a:t>
            </a:r>
            <a:r>
              <a:rPr lang="ru-RU" sz="6000" dirty="0"/>
              <a:t> образуются зоны лизиса порошка тест-культуры, диаметр которых находится в прямо пропорциональной зависимости от активности лизоцима в пробе. Активность лизоцима в пробе определяют по графику зависимости диаметра зон лизиса микрококка от концентрации (активности) стандартного раствора лизоцима.</a:t>
            </a:r>
          </a:p>
          <a:p>
            <a:pPr algn="ctr" fontAlgn="base"/>
            <a:r>
              <a:rPr lang="ru-RU" sz="6000" dirty="0"/>
              <a:t>Более точно определить активность лизоцима в биологических жидкостях можно с помощью турбидиметрического метода. Активность лизоцима в биологических жидкостях определяют при инфекционных и гематологических заболеваниях, выражается в мкг/мл.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602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5516" y="243512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ПРОПЕРДИНОВАЯ СИСТЕМА </a:t>
            </a:r>
            <a:r>
              <a:rPr lang="ru-RU" sz="2400" dirty="0"/>
              <a:t> — система сыворотки крови, участвующая в неспецифической (естественной) защите организма. Впервые эту систему описал в 1954 г. </a:t>
            </a:r>
            <a:r>
              <a:rPr lang="ru-RU" sz="2400" dirty="0" err="1"/>
              <a:t>Пиллемер</a:t>
            </a:r>
            <a:endParaRPr lang="ru-RU" sz="2400" dirty="0"/>
          </a:p>
          <a:p>
            <a:pPr algn="ctr"/>
            <a:r>
              <a:rPr lang="ru-RU" sz="2400" dirty="0" err="1" smtClean="0"/>
              <a:t>Пропердиновая</a:t>
            </a:r>
            <a:r>
              <a:rPr lang="ru-RU" sz="2400" dirty="0" smtClean="0"/>
              <a:t> система </a:t>
            </a:r>
            <a:r>
              <a:rPr lang="ru-RU" sz="2400" dirty="0"/>
              <a:t>обеспечивает альтернативный (или </a:t>
            </a:r>
            <a:r>
              <a:rPr lang="ru-RU" sz="2400" dirty="0" err="1"/>
              <a:t>пропердиновый</a:t>
            </a:r>
            <a:r>
              <a:rPr lang="ru-RU" sz="2400" dirty="0"/>
              <a:t>) путь активации</a:t>
            </a:r>
            <a:r>
              <a:rPr lang="ru-RU" sz="2400" u="sng" dirty="0">
                <a:solidFill>
                  <a:srgbClr val="002060"/>
                </a:solidFill>
              </a:rPr>
              <a:t> </a:t>
            </a:r>
            <a:r>
              <a:rPr lang="ru-RU" sz="2400" u="sng" dirty="0">
                <a:solidFill>
                  <a:srgbClr val="002060"/>
                </a:solidFill>
                <a:hlinkClick r:id="rId2" tooltip="КОМПЛЕМЕНТ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комплемента</a:t>
            </a:r>
            <a:r>
              <a:rPr lang="ru-RU" sz="2400" dirty="0">
                <a:solidFill>
                  <a:srgbClr val="002060"/>
                </a:solidFill>
              </a:rPr>
              <a:t> </a:t>
            </a:r>
            <a:r>
              <a:rPr lang="ru-RU" sz="2400" dirty="0"/>
              <a:t>, который в отличие от классического пути не требует участия антител и начинается с активации третьего компонента комплемента (СЗ). </a:t>
            </a:r>
            <a:r>
              <a:rPr lang="ru-RU" sz="2400" dirty="0" err="1"/>
              <a:t>Пропердиновая</a:t>
            </a:r>
            <a:r>
              <a:rPr lang="ru-RU" sz="2400" dirty="0"/>
              <a:t> система совместно с комплементом участвует в ряде </a:t>
            </a:r>
            <a:r>
              <a:rPr lang="ru-RU" sz="2400" dirty="0" smtClean="0"/>
              <a:t>иммунологических </a:t>
            </a:r>
            <a:r>
              <a:rPr lang="ru-RU" sz="2400" dirty="0"/>
              <a:t>процессов, прежде всего в усилении фагоцитоза бактерий и других чужеродных частиц, лизисе клеток, развитии воспалительных реакций. Можно полагать, что П. с. представляющая собой неспецифический защитный механизм, особенно важна в тех случаях, когда специфические антитела, необходимые для активации комплемента по классическому пути, отсутствуют или их недостаточно.</a:t>
            </a:r>
          </a:p>
        </p:txBody>
      </p:sp>
    </p:spTree>
    <p:extLst>
      <p:ext uri="{BB962C8B-B14F-4D97-AF65-F5344CB8AC3E}">
        <p14:creationId xmlns:p14="http://schemas.microsoft.com/office/powerpoint/2010/main" val="258930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7" y="42922"/>
            <a:ext cx="813690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Пропердиновая</a:t>
            </a:r>
            <a:r>
              <a:rPr lang="ru-RU" sz="2400" dirty="0"/>
              <a:t> система включает по крайней мере 5 компонентов: третий компонент комплемента (СЗ); инициирующий фактор (IF); фактор В (C3-проактиватор); фактор D; </a:t>
            </a:r>
            <a:r>
              <a:rPr lang="ru-RU" sz="2400" dirty="0" err="1"/>
              <a:t>пропердин</a:t>
            </a:r>
            <a:r>
              <a:rPr lang="ru-RU" sz="2400" dirty="0"/>
              <a:t> (P). Кроме того, в </a:t>
            </a:r>
            <a:r>
              <a:rPr lang="ru-RU" sz="2400" dirty="0" err="1" smtClean="0"/>
              <a:t>пропердиновую</a:t>
            </a:r>
            <a:r>
              <a:rPr lang="ru-RU" sz="2400" dirty="0" smtClean="0"/>
              <a:t> систему </a:t>
            </a:r>
            <a:r>
              <a:rPr lang="ru-RU" sz="2400" dirty="0"/>
              <a:t>входят два белка, выполняющие регуляторные функции, — C3b-инактиватор и бета-1H-протеин. Перечисленные компоненты получены в очищенном виде, их физ.-хим. параметры хорошо изучены.</a:t>
            </a:r>
          </a:p>
          <a:p>
            <a:pPr algn="ctr"/>
            <a:r>
              <a:rPr lang="ru-RU" sz="2400" dirty="0"/>
              <a:t>Активаторы </a:t>
            </a:r>
            <a:r>
              <a:rPr lang="ru-RU" sz="2400" dirty="0" err="1" smtClean="0"/>
              <a:t>пропердиновой</a:t>
            </a:r>
            <a:r>
              <a:rPr lang="ru-RU" sz="2400" dirty="0" smtClean="0"/>
              <a:t> системы </a:t>
            </a:r>
            <a:r>
              <a:rPr lang="ru-RU" sz="2400" dirty="0"/>
              <a:t>многочисленны и разнообразны. К ним относятся бактерии, грибки, клетки животных, полисахариды, токсические </a:t>
            </a:r>
            <a:r>
              <a:rPr lang="ru-RU" sz="2400" dirty="0" err="1"/>
              <a:t>липополисахариды</a:t>
            </a:r>
            <a:r>
              <a:rPr lang="ru-RU" sz="2400" dirty="0"/>
              <a:t> грамотрицательных бактерий, синтетические </a:t>
            </a:r>
            <a:r>
              <a:rPr lang="ru-RU" sz="2400" dirty="0" err="1"/>
              <a:t>полианионы</a:t>
            </a:r>
            <a:r>
              <a:rPr lang="ru-RU" sz="2400" dirty="0" smtClean="0"/>
              <a:t>, иммуноглобулины, </a:t>
            </a:r>
            <a:r>
              <a:rPr lang="ru-RU" sz="2400" dirty="0"/>
              <a:t>напр. </a:t>
            </a:r>
            <a:r>
              <a:rPr lang="ru-RU" sz="2400" dirty="0" err="1"/>
              <a:t>IgA</a:t>
            </a:r>
            <a:r>
              <a:rPr lang="ru-RU" sz="2400" dirty="0"/>
              <a:t> человека, </a:t>
            </a:r>
            <a:r>
              <a:rPr lang="ru-RU" sz="2400" dirty="0" err="1"/>
              <a:t>IgG</a:t>
            </a:r>
            <a:r>
              <a:rPr lang="ru-RU" sz="2400" dirty="0"/>
              <a:t> морской свинки и кролика, и агрегаты иммуноглобулинов, не способные активировать комплемент по классическому пути.</a:t>
            </a:r>
          </a:p>
        </p:txBody>
      </p:sp>
    </p:spTree>
    <p:extLst>
      <p:ext uri="{BB962C8B-B14F-4D97-AF65-F5344CB8AC3E}">
        <p14:creationId xmlns:p14="http://schemas.microsoft.com/office/powerpoint/2010/main" val="3080961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C36BB8-F0E6-434A-BFF7-C2FA2A7ECB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887" y="0"/>
            <a:ext cx="8928992" cy="72008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800" dirty="0"/>
              <a:t>Возможность активации </a:t>
            </a:r>
            <a:r>
              <a:rPr lang="ru-RU" sz="4000" dirty="0" err="1"/>
              <a:t>п</a:t>
            </a:r>
            <a:r>
              <a:rPr lang="ru-RU" sz="4000" dirty="0" err="1" smtClean="0"/>
              <a:t>ропердиновой</a:t>
            </a:r>
            <a:r>
              <a:rPr lang="ru-RU" sz="4000" dirty="0" smtClean="0"/>
              <a:t> системы </a:t>
            </a:r>
            <a:r>
              <a:rPr lang="ru-RU" sz="3800" dirty="0" smtClean="0"/>
              <a:t>столь </a:t>
            </a:r>
            <a:r>
              <a:rPr lang="ru-RU" sz="3800" dirty="0"/>
              <a:t>различными по химической структуре веществами до сих пор остается не вполне объясненным феноменом. Существуют две гипотезы, каждая из </a:t>
            </a:r>
            <a:r>
              <a:rPr lang="ru-RU" sz="3800" dirty="0" smtClean="0"/>
              <a:t>которых </a:t>
            </a:r>
            <a:r>
              <a:rPr lang="ru-RU" sz="3800" dirty="0"/>
              <a:t>подтверждена рядом экспериментальных данных. Согласно первой гипотезе в активации </a:t>
            </a:r>
            <a:r>
              <a:rPr lang="ru-RU" sz="4000" dirty="0" err="1" smtClean="0"/>
              <a:t>пропердиновой</a:t>
            </a:r>
            <a:r>
              <a:rPr lang="ru-RU" sz="4000" dirty="0" smtClean="0"/>
              <a:t> системы </a:t>
            </a:r>
            <a:r>
              <a:rPr lang="ru-RU" sz="3800" dirty="0" smtClean="0"/>
              <a:t>участвует </a:t>
            </a:r>
            <a:r>
              <a:rPr lang="ru-RU" sz="3800" dirty="0"/>
              <a:t>распознающий фактор (по-видимому, компонент IF, входящий в состав СЗ-активирующего комплекса — IF, СЗ, В); активация на первом этапе обусловлена специфическим взаимодействием этого компонента с какими-то структурами активирующей субстанции подобно активации первого компонента комплемента (С1) при взаимодействии с антителом в случае классического пути активации комплемента. Согласно второй гипотезе, активация СЗ в нормальной сыворотке крови происходит постоянно, но в обычных условиях этот процесс эффективно контролируется регуляторными ферментами, в частности C3b-инактиватором, который немедленно расщепляет образующиеся C3b-фрагменты на функционально неактивные C3c и C3d, препятствуя т. о. дальнейшему увеличению количества СЗ-</a:t>
            </a:r>
            <a:r>
              <a:rPr lang="ru-RU" sz="3800" dirty="0" err="1"/>
              <a:t>конвертазы</a:t>
            </a:r>
            <a:r>
              <a:rPr lang="ru-RU" sz="3800" dirty="0"/>
              <a:t> под влиянием C3b-фрагментов.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302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90872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Активаторы </a:t>
            </a:r>
            <a:r>
              <a:rPr lang="ru-RU" sz="2400" dirty="0" err="1" smtClean="0"/>
              <a:t>пропердиновой</a:t>
            </a:r>
            <a:r>
              <a:rPr lang="ru-RU" sz="2400" dirty="0" smtClean="0"/>
              <a:t> системы </a:t>
            </a:r>
            <a:r>
              <a:rPr lang="ru-RU" sz="2400" dirty="0"/>
              <a:t>(напр., </a:t>
            </a:r>
            <a:r>
              <a:rPr lang="ru-RU" sz="2400" dirty="0" err="1"/>
              <a:t>зимозан</a:t>
            </a:r>
            <a:r>
              <a:rPr lang="ru-RU" sz="2400" dirty="0"/>
              <a:t>) преодолевают эти контролирующие механизмы, способствуя полному проявлению активности этой системы. Один из экспериментально доказанных путей воздействия активаторов заключается в фиксации C3b-фрагментов на поверхности активных частиц (напр., </a:t>
            </a:r>
            <a:r>
              <a:rPr lang="ru-RU" sz="2400" dirty="0" err="1"/>
              <a:t>зимозана</a:t>
            </a:r>
            <a:r>
              <a:rPr lang="ru-RU" sz="2400" dirty="0"/>
              <a:t>); связанные с активатором C3b-фрагменты не подвергаются расщеплению под влиянием C3b-инактиватора и продолжают участвовать в реакции, что сопровождается увеличением количества C3-конвертазы, появлением С5-конвертазы и активацией остальных компонентов комплемента (С6—9). </a:t>
            </a:r>
          </a:p>
        </p:txBody>
      </p:sp>
    </p:spTree>
    <p:extLst>
      <p:ext uri="{BB962C8B-B14F-4D97-AF65-F5344CB8AC3E}">
        <p14:creationId xmlns:p14="http://schemas.microsoft.com/office/powerpoint/2010/main" val="308096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349ACA-53B7-4303-A03F-ACE2B72A1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8EB881-1DEE-4BBF-AF24-A563D6E284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784976" cy="347472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Таким образом, </a:t>
            </a:r>
            <a:r>
              <a:rPr lang="ru-RU" sz="2400" dirty="0"/>
              <a:t>если первая гипотеза предполагает активацию </a:t>
            </a:r>
            <a:r>
              <a:rPr lang="ru-RU" sz="2400" dirty="0" err="1" smtClean="0"/>
              <a:t>пропердиновой</a:t>
            </a:r>
            <a:r>
              <a:rPr lang="ru-RU" sz="2400" dirty="0" smtClean="0"/>
              <a:t> системы </a:t>
            </a:r>
            <a:r>
              <a:rPr lang="ru-RU" sz="2400" dirty="0"/>
              <a:t>путем специфического распознавания активирующих субстанций, то вторая гипотеза объясняет альтернативный путь активации комплемента как результат нарушения контролирующих регуляторных механизмов.</a:t>
            </a:r>
          </a:p>
          <a:p>
            <a:pPr algn="ctr"/>
            <a:r>
              <a:rPr lang="ru-RU" sz="2400" dirty="0"/>
              <a:t>Несмотря на то, что классический и </a:t>
            </a:r>
            <a:r>
              <a:rPr lang="ru-RU" sz="2400" dirty="0" err="1"/>
              <a:t>пропердиновый</a:t>
            </a:r>
            <a:r>
              <a:rPr lang="ru-RU" sz="2400" dirty="0"/>
              <a:t> пути активации комплемента начинаются по-разному, ранние компоненты комплемента воздействуют на энзимы </a:t>
            </a:r>
            <a:r>
              <a:rPr lang="ru-RU" sz="2400" dirty="0" err="1" smtClean="0"/>
              <a:t>пропердиновой</a:t>
            </a:r>
            <a:r>
              <a:rPr lang="ru-RU" sz="2400" smtClean="0"/>
              <a:t> системы </a:t>
            </a:r>
            <a:r>
              <a:rPr lang="ru-RU" sz="2400" dirty="0"/>
              <a:t>Компонент С4, а возможно также С1 и С2 ускоряют сборку компонентов П. с. на поверхности микробной клетки или другой активной частицы. Этот ускоряющий эффект, по-видимому, обусловлен образованием C3b-фрагментов под влиянием комплекса C4b2a.</a:t>
            </a:r>
          </a:p>
          <a:p>
            <a:pPr algn="ctr"/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1668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96752"/>
            <a:ext cx="8712968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Бактерицидная активность сыворотки –это свойство свежей сыворотки крови вызывать гибель проникших 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внесенных в нее бактерий. Обусловливается раздельным или совокупным действием 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С, лизоцима, b</a:t>
            </a:r>
            <a:r>
              <a:rPr lang="ru-RU" sz="23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лизина и др. менее идентифицированных факторов. Изучение соотносительного значения перечисленных факторов показало, что инактивация 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образом 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БАС, добавление 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резко повышает ее, отсутствие 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лизоцима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 лизина приводит к более или менее выраженному снижению БАС в 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от чувствительности к ним бактерий. </a:t>
            </a:r>
          </a:p>
        </p:txBody>
      </p:sp>
    </p:spTree>
    <p:extLst>
      <p:ext uri="{BB962C8B-B14F-4D97-AF65-F5344CB8AC3E}">
        <p14:creationId xmlns:p14="http://schemas.microsoft.com/office/powerpoint/2010/main" val="14389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280920" cy="3474720"/>
          </a:xfrm>
        </p:spPr>
        <p:txBody>
          <a:bodyPr/>
          <a:lstStyle/>
          <a:p>
            <a:pPr algn="just"/>
            <a:r>
              <a:rPr lang="ru-RU" dirty="0"/>
              <a:t>БАСК зависит от многих неспецифических факторов защиты организма и является одним из параметров, используемых для изучения влияния химических соединений на организм. Данный показатель служит чувствительным тестом для выявления ранних изменений в организме под влиянием химических веществ [Бухарин О. В. и </a:t>
            </a:r>
            <a:r>
              <a:rPr lang="ru-RU" dirty="0" err="1"/>
              <a:t>соавт</a:t>
            </a:r>
            <a:r>
              <a:rPr lang="ru-RU" dirty="0"/>
              <a:t>., 1985]. Это доказано и более поздними исследованиями [</a:t>
            </a:r>
            <a:r>
              <a:rPr lang="ru-RU" dirty="0" err="1"/>
              <a:t>Забродский</a:t>
            </a:r>
            <a:r>
              <a:rPr lang="ru-RU" dirty="0"/>
              <a:t> П. Ф., 1998].</a:t>
            </a:r>
          </a:p>
        </p:txBody>
      </p:sp>
    </p:spTree>
    <p:extLst>
      <p:ext uri="{BB962C8B-B14F-4D97-AF65-F5344CB8AC3E}">
        <p14:creationId xmlns:p14="http://schemas.microsoft.com/office/powerpoint/2010/main" val="361529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5D2555-FD4F-4DD3-919E-EF9B61D504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506" y="692696"/>
            <a:ext cx="9127494" cy="5649808"/>
          </a:xfrm>
        </p:spPr>
        <p:txBody>
          <a:bodyPr>
            <a:noAutofit/>
          </a:bodyPr>
          <a:lstStyle/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 кооперативного действия представляется так: система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×С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разрушает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клеточную стенку и цитоплазматическую мембрану;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лизоцим-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пептидогликан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клеточной стенки; </a:t>
            </a: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р-лизин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цитоплазматическую мембрану.  Уровень БАС является интегральным показателем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антимикробных</a:t>
            </a: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свойств сыворотки крови. Падение его указывает на глубокие нарушения в иммунитете и служит неблагоприятным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признаком, повышение уровня БАС оценивается положительно. При существующих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определения БАС 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объекта обычно используют не возбудителя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6олезни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а штаммы кишечной палочки, относительно устойчивые к лизоциму. В результате они отражают главным образом уровень С и нормальных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против тест-микроба. Тем не менее БАС - самостоятельный показатель активности естественного иммунитета, т.к. прямой связи между БАС и активностью С нет. При практическом использовании также следует иметь в виду,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показатель БАС колеблется в зависимости от пола, возраста,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года и др. 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139175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39587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Известен способ определения бактерицидной активности сыворотки крови, включающий внесение мясопептонного бульона в опытные и контрольные пробирки, добавление в опытные пробирки неразведенную исследуемую сыворотку крови, внесение во все пробирки взвеси тест-микроба, смешивание и измерение с помощью </a:t>
            </a:r>
            <a:r>
              <a:rPr lang="ru-RU" sz="2000" dirty="0" err="1"/>
              <a:t>фотоэлектроколориметра</a:t>
            </a:r>
            <a:r>
              <a:rPr lang="ru-RU" sz="2000" dirty="0"/>
              <a:t> </a:t>
            </a:r>
            <a:r>
              <a:rPr lang="ru-RU" sz="2000" dirty="0" err="1"/>
              <a:t>Ланге</a:t>
            </a:r>
            <a:r>
              <a:rPr lang="ru-RU" sz="2000" dirty="0"/>
              <a:t> оптической плотности содержимого в пробирках, </a:t>
            </a:r>
            <a:r>
              <a:rPr lang="ru-RU" sz="2000" dirty="0" err="1"/>
              <a:t>инкубирование</a:t>
            </a:r>
            <a:r>
              <a:rPr lang="ru-RU" sz="2000" dirty="0"/>
              <a:t> в течение 2 часов при температуре 37°С, дополнительное измерение оптической плотности и определение бактерицидной активности сыворотки крови по формуле:</a:t>
            </a:r>
          </a:p>
        </p:txBody>
      </p:sp>
      <p:pic>
        <p:nvPicPr>
          <p:cNvPr id="5" name="Рисунок 4" descr="http://img.findpatent.ru/img_data/837/8374479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90940"/>
            <a:ext cx="6480720" cy="13087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82174" y="5175165"/>
            <a:ext cx="7344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где БАСК (%) - бактерицидная активность сыворотки крови; Д</a:t>
            </a:r>
            <a:r>
              <a:rPr lang="ru-RU" sz="2000" baseline="-25000" dirty="0"/>
              <a:t>о</a:t>
            </a:r>
            <a:r>
              <a:rPr lang="ru-RU" sz="2000" dirty="0"/>
              <a:t> - оптическая плотность опытной пробирки; </a:t>
            </a:r>
            <a:r>
              <a:rPr lang="ru-RU" sz="2000" dirty="0" err="1"/>
              <a:t>Д</a:t>
            </a:r>
            <a:r>
              <a:rPr lang="ru-RU" sz="2000" baseline="-25000" dirty="0" err="1"/>
              <a:t>к</a:t>
            </a:r>
            <a:r>
              <a:rPr lang="ru-RU" sz="2000" dirty="0"/>
              <a:t> - оптическая плотность контрольной пробирки.</a:t>
            </a:r>
          </a:p>
        </p:txBody>
      </p:sp>
    </p:spTree>
    <p:extLst>
      <p:ext uri="{BB962C8B-B14F-4D97-AF65-F5344CB8AC3E}">
        <p14:creationId xmlns:p14="http://schemas.microsoft.com/office/powerpoint/2010/main" val="285877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7564" y="277529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Также известен способ определения бактерицидной активности сыворотки крови (,включающий приготовление смеси микробной культуры </a:t>
            </a:r>
            <a:r>
              <a:rPr lang="ru-RU" sz="2000" dirty="0" err="1"/>
              <a:t>Е.Coli</a:t>
            </a:r>
            <a:r>
              <a:rPr lang="ru-RU" sz="2000" dirty="0"/>
              <a:t>, внесение ее в опытные и контрольные пробирки, добавление в опытные пробирки исследуемой сыворотки крови, внесение во все пробирки 24-часовой культуры </a:t>
            </a:r>
            <a:r>
              <a:rPr lang="ru-RU" sz="2000" dirty="0" err="1"/>
              <a:t>Е.сoli</a:t>
            </a:r>
            <a:r>
              <a:rPr lang="ru-RU" sz="2000" dirty="0"/>
              <a:t>, смешивание и измерение оптической плотности содержимого в пробирках при длине волны, равной 460 мкм, </a:t>
            </a:r>
            <a:r>
              <a:rPr lang="ru-RU" sz="2000" dirty="0" err="1"/>
              <a:t>инкубирование</a:t>
            </a:r>
            <a:r>
              <a:rPr lang="ru-RU" sz="2000" dirty="0"/>
              <a:t> в течение 3 часов при температуре 37°С, дополнительное измерение оптической плотности и определение бактерицидной активности сыворотки крови по формуле:</a:t>
            </a:r>
          </a:p>
        </p:txBody>
      </p:sp>
      <p:pic>
        <p:nvPicPr>
          <p:cNvPr id="5" name="Рисунок 4" descr="http://img.findpatent.ru/img_data/837/837448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68897"/>
            <a:ext cx="6624736" cy="1164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829491" y="5493085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где БАСК (%) - бактерицидная активность сыворотки крови; </a:t>
            </a:r>
            <a:r>
              <a:rPr lang="ru-RU" dirty="0" err="1"/>
              <a:t>Д</a:t>
            </a:r>
            <a:r>
              <a:rPr lang="ru-RU" baseline="-25000" dirty="0" err="1"/>
              <a:t>o</a:t>
            </a:r>
            <a:r>
              <a:rPr lang="ru-RU" dirty="0"/>
              <a:t> - оптическая плотность опытной пробирки; </a:t>
            </a:r>
            <a:r>
              <a:rPr lang="ru-RU" dirty="0" err="1"/>
              <a:t>Д</a:t>
            </a:r>
            <a:r>
              <a:rPr lang="ru-RU" baseline="-25000" dirty="0" err="1"/>
              <a:t>к</a:t>
            </a:r>
            <a:r>
              <a:rPr lang="ru-RU" dirty="0"/>
              <a:t> - оптическая плотность контрольной пробирки.</a:t>
            </a:r>
          </a:p>
        </p:txBody>
      </p:sp>
    </p:spTree>
    <p:extLst>
      <p:ext uri="{BB962C8B-B14F-4D97-AF65-F5344CB8AC3E}">
        <p14:creationId xmlns:p14="http://schemas.microsoft.com/office/powerpoint/2010/main" val="42478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243512"/>
            <a:ext cx="835292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Способ определения бактерицидной активности сыворотки крови осуществляется следующим образом.</a:t>
            </a:r>
          </a:p>
          <a:p>
            <a:pPr algn="ctr"/>
            <a:r>
              <a:rPr lang="ru-RU" sz="2400" dirty="0"/>
              <a:t>Предварительно готовят микробные культуры </a:t>
            </a:r>
            <a:r>
              <a:rPr lang="ru-RU" sz="2400" dirty="0" err="1"/>
              <a:t>Е.сoli</a:t>
            </a:r>
            <a:r>
              <a:rPr lang="ru-RU" sz="2400" dirty="0"/>
              <a:t> путем смыва суточной агаровой культуры </a:t>
            </a:r>
            <a:r>
              <a:rPr lang="ru-RU" sz="2400" dirty="0" err="1"/>
              <a:t>E.сoli</a:t>
            </a:r>
            <a:r>
              <a:rPr lang="ru-RU" sz="2400" dirty="0"/>
              <a:t>, которую доводят до 2 млрд микробных тел в 1 мл стерильного физиологического раствора на </a:t>
            </a:r>
            <a:r>
              <a:rPr lang="ru-RU" sz="2400" dirty="0" err="1"/>
              <a:t>фотоэлектроколориметре</a:t>
            </a:r>
            <a:r>
              <a:rPr lang="ru-RU" sz="2400" dirty="0"/>
              <a:t>, по красной шкале эссенция должна быть 0,3. Затем 0,001 мл 2-миллиардной микробной взвеси вносят в 4,5 мл в мясо-</a:t>
            </a:r>
            <a:r>
              <a:rPr lang="ru-RU" sz="2400" dirty="0" err="1"/>
              <a:t>пептонный</a:t>
            </a:r>
            <a:r>
              <a:rPr lang="ru-RU" sz="2400" dirty="0"/>
              <a:t> бульон и оставляют в термостате на 24 часа. Для получения сыворотки крови кролика пробирки с кровью кролика помещают в водяную баню и выдерживают в течение 2 часов при температуре 38°С. После инкубации в водяной бане пробирки с кровью центрифугируют в течение 15 минут при 2500-3500 об/мин, что обеспечивает эффективную очистку полученной сыворотки крови от форменных элементов и пластин.</a:t>
            </a:r>
          </a:p>
        </p:txBody>
      </p:sp>
    </p:spTree>
    <p:extLst>
      <p:ext uri="{BB962C8B-B14F-4D97-AF65-F5344CB8AC3E}">
        <p14:creationId xmlns:p14="http://schemas.microsoft.com/office/powerpoint/2010/main" val="223193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D26799-0574-4C83-B087-D78E2685B7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568952" cy="626469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800" dirty="0"/>
              <a:t>Для определения бактерицидной активности сыворотки крови приготовленную смесь микробной культуры </a:t>
            </a:r>
            <a:r>
              <a:rPr lang="ru-RU" sz="3800" dirty="0" err="1"/>
              <a:t>E.сoli</a:t>
            </a:r>
            <a:r>
              <a:rPr lang="ru-RU" sz="3800" dirty="0"/>
              <a:t> в количестве 4,5 мл вносят в опытные и контрольные пробирки. Количество опытных пробирок берется по числу исследуемых проб сывороток крови. Для получения более достоверных результатов, независимо от числа исследуемых проб, целесообразно брать 5-6 параллельных контролей. Затем добавляют в опытные пробирки по 0,5 мл исследуемой сыворотки крови, а в контрольные - для получения объема аналогичного объему в опытной пробирке, также добавляют по 0,5 мл стимулятора роста, доводя рН до 7.2, в качестве которого использована предварительно инактивированная при температуре 56°С сыворотка крови кролика. Далее во все пробирки вносят по 0,1 мл 24-часовую культуру </a:t>
            </a:r>
            <a:r>
              <a:rPr lang="ru-RU" sz="3800" dirty="0" err="1"/>
              <a:t>E.сoli</a:t>
            </a:r>
            <a:r>
              <a:rPr lang="ru-RU" sz="3800" dirty="0"/>
              <a:t>, смешивают содержимое в пробирках.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743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0972" y="304877"/>
            <a:ext cx="84735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Отбирают из каждой пробирки по 2 мл и измеряют оптическую плотность при длине волны, равной 460 мкм содержимого контрольных и опытных пробирок. Оставшуюся в пробирках смесь инкубируют в течение 3 часов при температуре 37°С и затем дополнительно измеряют оптическую плотность. В пробирках, куда добавляют исследуемую сыворотку крови, микробы подвергаются бактерицидному и бактериостатическому воздействию и оптическая плотность в зависимости от этого взаимодействия изменяется, в результате по изменению оптической плотности и определяют бактерицидную активность сыворотки крови по формуле:</a:t>
            </a:r>
          </a:p>
        </p:txBody>
      </p:sp>
      <p:pic>
        <p:nvPicPr>
          <p:cNvPr id="5" name="Рисунок 4" descr="http://img.findpatent.ru/img_data/837/837448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16" y="3814295"/>
            <a:ext cx="6912768" cy="1164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475656" y="5318318"/>
            <a:ext cx="61926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где БАСК (%) - бактерицидная активность сыворотки крови; Д</a:t>
            </a:r>
            <a:r>
              <a:rPr lang="ru-RU" sz="2000" baseline="-25000" dirty="0"/>
              <a:t>о</a:t>
            </a:r>
            <a:r>
              <a:rPr lang="ru-RU" sz="2000" dirty="0"/>
              <a:t> - оптическая плотность опытной пробирки; </a:t>
            </a:r>
            <a:r>
              <a:rPr lang="ru-RU" sz="2000" dirty="0" err="1"/>
              <a:t>Д</a:t>
            </a:r>
            <a:r>
              <a:rPr lang="ru-RU" sz="2000" baseline="-25000" dirty="0" err="1"/>
              <a:t>к</a:t>
            </a:r>
            <a:r>
              <a:rPr lang="ru-RU" sz="2000" dirty="0"/>
              <a:t> - оптическая плотность контрольной пробирки.</a:t>
            </a:r>
          </a:p>
        </p:txBody>
      </p:sp>
    </p:spTree>
    <p:extLst>
      <p:ext uri="{BB962C8B-B14F-4D97-AF65-F5344CB8AC3E}">
        <p14:creationId xmlns:p14="http://schemas.microsoft.com/office/powerpoint/2010/main" val="225208243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</TotalTime>
  <Words>1394</Words>
  <Application>Microsoft Office PowerPoint</Application>
  <PresentationFormat>Экран (4:3)</PresentationFormat>
  <Paragraphs>41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Home</cp:lastModifiedBy>
  <cp:revision>10</cp:revision>
  <dcterms:created xsi:type="dcterms:W3CDTF">2015-11-29T06:53:35Z</dcterms:created>
  <dcterms:modified xsi:type="dcterms:W3CDTF">2022-03-01T07:02:08Z</dcterms:modified>
</cp:coreProperties>
</file>